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14"/>
  </p:notesMasterIdLst>
  <p:sldIdLst>
    <p:sldId id="259" r:id="rId3"/>
    <p:sldId id="260" r:id="rId4"/>
    <p:sldId id="261" r:id="rId5"/>
    <p:sldId id="262" r:id="rId6"/>
    <p:sldId id="265" r:id="rId7"/>
    <p:sldId id="263" r:id="rId8"/>
    <p:sldId id="266" r:id="rId9"/>
    <p:sldId id="264" r:id="rId10"/>
    <p:sldId id="267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6" autoAdjust="0"/>
    <p:restoredTop sz="94454" autoAdjust="0"/>
  </p:normalViewPr>
  <p:slideViewPr>
    <p:cSldViewPr snapToGrid="0">
      <p:cViewPr varScale="1">
        <p:scale>
          <a:sx n="49" d="100"/>
          <a:sy n="49" d="100"/>
        </p:scale>
        <p:origin x="29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26/10/2017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ttons Grow and Turn on Path"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-1" y="0"/>
            <a:ext cx="5227675" cy="6857999"/>
          </a:xfrm>
          <a:custGeom>
            <a:avLst/>
            <a:gdLst>
              <a:gd name="connsiteX0" fmla="*/ 10391 w 5552210"/>
              <a:gd name="connsiteY0" fmla="*/ 0 h 7602682"/>
              <a:gd name="connsiteX1" fmla="*/ 72736 w 5552210"/>
              <a:gd name="connsiteY1" fmla="*/ 51955 h 7602682"/>
              <a:gd name="connsiteX2" fmla="*/ 3574473 w 5552210"/>
              <a:gd name="connsiteY2" fmla="*/ 2545773 h 7602682"/>
              <a:gd name="connsiteX3" fmla="*/ 4956464 w 5552210"/>
              <a:gd name="connsiteY3" fmla="*/ 6878782 h 7602682"/>
              <a:gd name="connsiteX4" fmla="*/ 0 w 5552210"/>
              <a:gd name="connsiteY4" fmla="*/ 6889173 h 7602682"/>
              <a:gd name="connsiteX0" fmla="*/ 10391 w 5552210"/>
              <a:gd name="connsiteY0" fmla="*/ 0 h 7602682"/>
              <a:gd name="connsiteX1" fmla="*/ 72736 w 5552210"/>
              <a:gd name="connsiteY1" fmla="*/ 51955 h 7602682"/>
              <a:gd name="connsiteX2" fmla="*/ 3574473 w 5552210"/>
              <a:gd name="connsiteY2" fmla="*/ 2545773 h 7602682"/>
              <a:gd name="connsiteX3" fmla="*/ 4956464 w 5552210"/>
              <a:gd name="connsiteY3" fmla="*/ 6878782 h 7602682"/>
              <a:gd name="connsiteX4" fmla="*/ 0 w 5552210"/>
              <a:gd name="connsiteY4" fmla="*/ 6889173 h 7602682"/>
              <a:gd name="connsiteX0" fmla="*/ 10391 w 5552210"/>
              <a:gd name="connsiteY0" fmla="*/ 0 h 7602682"/>
              <a:gd name="connsiteX1" fmla="*/ 72736 w 5552210"/>
              <a:gd name="connsiteY1" fmla="*/ 51955 h 7602682"/>
              <a:gd name="connsiteX2" fmla="*/ 3574473 w 5552210"/>
              <a:gd name="connsiteY2" fmla="*/ 2545773 h 7602682"/>
              <a:gd name="connsiteX3" fmla="*/ 4956464 w 5552210"/>
              <a:gd name="connsiteY3" fmla="*/ 6878782 h 7602682"/>
              <a:gd name="connsiteX4" fmla="*/ 0 w 5552210"/>
              <a:gd name="connsiteY4" fmla="*/ 6889173 h 7602682"/>
              <a:gd name="connsiteX0" fmla="*/ 10391 w 5552210"/>
              <a:gd name="connsiteY0" fmla="*/ 0 h 7602682"/>
              <a:gd name="connsiteX1" fmla="*/ 72736 w 5552210"/>
              <a:gd name="connsiteY1" fmla="*/ 51955 h 7602682"/>
              <a:gd name="connsiteX2" fmla="*/ 3574473 w 5552210"/>
              <a:gd name="connsiteY2" fmla="*/ 2545773 h 7602682"/>
              <a:gd name="connsiteX3" fmla="*/ 4956464 w 5552210"/>
              <a:gd name="connsiteY3" fmla="*/ 6878782 h 7602682"/>
              <a:gd name="connsiteX4" fmla="*/ 0 w 5552210"/>
              <a:gd name="connsiteY4" fmla="*/ 6889173 h 7602682"/>
              <a:gd name="connsiteX5" fmla="*/ 10391 w 5552210"/>
              <a:gd name="connsiteY5" fmla="*/ 0 h 7602682"/>
              <a:gd name="connsiteX0" fmla="*/ 10391 w 5552210"/>
              <a:gd name="connsiteY0" fmla="*/ 0 h 6889173"/>
              <a:gd name="connsiteX1" fmla="*/ 72736 w 5552210"/>
              <a:gd name="connsiteY1" fmla="*/ 51955 h 6889173"/>
              <a:gd name="connsiteX2" fmla="*/ 3574473 w 5552210"/>
              <a:gd name="connsiteY2" fmla="*/ 2545773 h 6889173"/>
              <a:gd name="connsiteX3" fmla="*/ 4956464 w 5552210"/>
              <a:gd name="connsiteY3" fmla="*/ 6878782 h 6889173"/>
              <a:gd name="connsiteX4" fmla="*/ 0 w 5552210"/>
              <a:gd name="connsiteY4" fmla="*/ 6889173 h 6889173"/>
              <a:gd name="connsiteX5" fmla="*/ 10391 w 5552210"/>
              <a:gd name="connsiteY5" fmla="*/ 0 h 6889173"/>
              <a:gd name="connsiteX0" fmla="*/ 10391 w 4968587"/>
              <a:gd name="connsiteY0" fmla="*/ 0 h 6889173"/>
              <a:gd name="connsiteX1" fmla="*/ 72736 w 4968587"/>
              <a:gd name="connsiteY1" fmla="*/ 51955 h 6889173"/>
              <a:gd name="connsiteX2" fmla="*/ 4956464 w 4968587"/>
              <a:gd name="connsiteY2" fmla="*/ 6878782 h 6889173"/>
              <a:gd name="connsiteX3" fmla="*/ 0 w 4968587"/>
              <a:gd name="connsiteY3" fmla="*/ 6889173 h 6889173"/>
              <a:gd name="connsiteX4" fmla="*/ 10391 w 4968587"/>
              <a:gd name="connsiteY4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6464" h="6889173">
                <a:moveTo>
                  <a:pt x="10391" y="0"/>
                </a:moveTo>
                <a:cubicBezTo>
                  <a:pt x="3352800" y="1236518"/>
                  <a:pt x="4426528" y="4305300"/>
                  <a:pt x="4956464" y="6878782"/>
                </a:cubicBezTo>
                <a:lnTo>
                  <a:pt x="0" y="6889173"/>
                </a:lnTo>
                <a:cubicBezTo>
                  <a:pt x="3464" y="4592782"/>
                  <a:pt x="6927" y="2296391"/>
                  <a:pt x="103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66E8-DCA0-42DE-A10D-4868BED7587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7DFB-4023-4036-BB09-7E1973D8C3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61952" y="838200"/>
            <a:ext cx="6017525" cy="43088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653846" y="731520"/>
            <a:ext cx="1097280" cy="1097280"/>
          </a:xfrm>
          <a:prstGeom prst="ellipse">
            <a:avLst/>
          </a:prstGeom>
          <a:noFill/>
          <a:effectLst>
            <a:outerShdw blurRad="127000" dist="127000" dir="8460000" algn="tr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4215384" y="2057400"/>
            <a:ext cx="6016752" cy="43088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6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261" y="1828800"/>
            <a:ext cx="1097280" cy="1097280"/>
          </a:xfrm>
          <a:prstGeom prst="ellipse">
            <a:avLst/>
          </a:prstGeom>
          <a:noFill/>
          <a:effectLst>
            <a:outerShdw blurRad="127000" dist="127000" dir="8460000" algn="tr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5047488" y="3352800"/>
            <a:ext cx="6016752" cy="43088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581400" y="3200400"/>
            <a:ext cx="1097280" cy="1097280"/>
          </a:xfrm>
          <a:prstGeom prst="ellipse">
            <a:avLst/>
          </a:prstGeom>
          <a:noFill/>
          <a:effectLst>
            <a:outerShdw blurRad="127000" dist="127000" dir="8460000" algn="tr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5806440" y="4846320"/>
            <a:ext cx="6016752" cy="43088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41220" y="4690872"/>
            <a:ext cx="1097280" cy="1097280"/>
          </a:xfrm>
          <a:prstGeom prst="ellipse">
            <a:avLst/>
          </a:prstGeom>
          <a:noFill/>
          <a:effectLst>
            <a:outerShdw blurRad="127000" dist="127000" dir="8460000" algn="tr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a sample image, select a picture and delete it. Now click the Pictures icon in each placeholder to insert your own images.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pictures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31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0.00209 C 0.08711 0.125 0.12708 0.20348 0.17239 0.35649 C 0.21888 0.51829 0.26042 0.82153 0.28516 0.97199 " pathEditMode="relative" rAng="0" ptsTypes="AAA">
                                      <p:cBhvr>
                                        <p:cTn id="1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4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C 0.0487 0.10208 0.07266 0.16713 0.09987 0.29444 C 0.12774 0.4287 0.15248 0.68078 0.16732 0.80602 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4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C 0.02891 0.07592 0.0431 0.1243 0.05938 0.21921 C 0.07591 0.31921 0.09063 0.50694 0.09961 0.60023 " pathEditMode="relative" rAng="0" ptsTypes="AAA">
                                      <p:cBhvr>
                                        <p:cTn id="3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3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8629E-18 1.11111E-6 C 0.01107 0.05 0.01641 0.08194 0.02266 0.14491 C 0.0293 0.21134 0.03503 0.33565 0.0388 0.39768 " pathEditMode="relative" rAng="0" ptsTypes="AAA">
                                      <p:cBhvr>
                                        <p:cTn id="5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1" grpId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3" grpId="1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5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10/26/2017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  <p:sldLayoutId id="214748403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US" sz="3600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Protein </a:t>
            </a:r>
          </a:p>
          <a:p>
            <a:pPr lvl="0"/>
            <a:r>
              <a:rPr lang="en-US" sz="3600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post-translational modifications</a:t>
            </a: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35726" y="5074920"/>
            <a:ext cx="2135609" cy="552994"/>
          </a:xfrm>
        </p:spPr>
        <p:txBody>
          <a:bodyPr/>
          <a:lstStyle/>
          <a:p>
            <a:pPr algn="ctr"/>
            <a:r>
              <a:rPr lang="en-US" sz="3600" dirty="0">
                <a:latin typeface="Californian FB" panose="0207040306080B030204" pitchFamily="18" charset="0"/>
              </a:rPr>
              <a:t>Validation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and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Results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BD4A88-E9E1-4B34-8861-1FF4609C787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543"/>
          <a:stretch>
            <a:fillRect/>
          </a:stretch>
        </p:blipFill>
        <p:spPr/>
      </p:pic>
      <p:sp>
        <p:nvSpPr>
          <p:cNvPr id="4" name="Rectangle 3">
            <a:extLst/>
          </p:cNvPr>
          <p:cNvSpPr/>
          <p:nvPr/>
        </p:nvSpPr>
        <p:spPr>
          <a:xfrm>
            <a:off x="5636712" y="174171"/>
            <a:ext cx="6435544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2400" dirty="0">
                <a:latin typeface="Californian FB" panose="0207040306080B030204" pitchFamily="18" charset="0"/>
              </a:rPr>
              <a:t>Group Members’ Contribution</a:t>
            </a:r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40808"/>
              </p:ext>
            </p:extLst>
          </p:nvPr>
        </p:nvGraphicFramePr>
        <p:xfrm>
          <a:off x="5945094" y="1752600"/>
          <a:ext cx="5818780" cy="30429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3946">
                  <a:extLst>
                    <a:ext uri="{9D8B030D-6E8A-4147-A177-3AD203B41FA5}">
                      <a16:colId xmlns:a16="http://schemas.microsoft.com/office/drawing/2014/main" val="3820646761"/>
                    </a:ext>
                  </a:extLst>
                </a:gridCol>
                <a:gridCol w="4204834">
                  <a:extLst>
                    <a:ext uri="{9D8B030D-6E8A-4147-A177-3AD203B41FA5}">
                      <a16:colId xmlns:a16="http://schemas.microsoft.com/office/drawing/2014/main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Nagib Shah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Data Preparation</a:t>
                      </a:r>
                      <a:r>
                        <a:rPr lang="en-US" altLang="zh-CN" sz="1800" baseline="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 / Feature Extraction / Feature Selection / Motif / Presentation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Data Preparation / Model</a:t>
                      </a:r>
                      <a:r>
                        <a:rPr lang="en-US" altLang="zh-CN" sz="1800" baseline="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 Evaluation / Model Build / Prediction Result / Delta Analysis / </a:t>
                      </a: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Presentation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>
                          <a:latin typeface="Californian FB" panose="0207040306080B030204" pitchFamily="18" charset="0"/>
                        </a:rPr>
                        <a:t>Prepare Presentation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>
                          <a:latin typeface="Californian FB" panose="0207040306080B030204" pitchFamily="18" charset="0"/>
                        </a:rPr>
                        <a:t>Sourcing references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1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652921" y="2509336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US" sz="6000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Analysis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Evaluation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806440" y="4846320"/>
            <a:ext cx="5138225" cy="430887"/>
          </a:xfrm>
        </p:spPr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Validation and Results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D0F3974-EC73-4ACE-B144-6E44E418DB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r="11397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E96C9A0-B581-4946-A25F-7363882A66F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7692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171BC84-D3CF-4772-9006-F8B0F98D04F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13"/>
          <a:stretch>
            <a:fillRect/>
          </a:stretch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BD4A88-E9E1-4B34-8861-1FF4609C787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5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820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61953" y="838200"/>
            <a:ext cx="2327500" cy="430887"/>
          </a:xfrm>
        </p:spPr>
        <p:txBody>
          <a:bodyPr/>
          <a:lstStyle/>
          <a:p>
            <a:r>
              <a:rPr lang="en-US" sz="3600" b="1" dirty="0">
                <a:latin typeface="Californian FB" panose="0207040306080B030204" pitchFamily="18" charset="0"/>
                <a:cs typeface="Calibri Light" panose="020F0302020204030204" pitchFamily="34" charset="0"/>
              </a:rPr>
              <a:t>Overview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D0F3974-EC73-4ACE-B144-6E44E418DB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r="11397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EE9A26-3F48-40A2-ACA2-999935B72D91}"/>
              </a:ext>
            </a:extLst>
          </p:cNvPr>
          <p:cNvSpPr/>
          <p:nvPr/>
        </p:nvSpPr>
        <p:spPr>
          <a:xfrm>
            <a:off x="5500280" y="174171"/>
            <a:ext cx="6571976" cy="65314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3200" dirty="0">
                <a:latin typeface="Californian FB" panose="0207040306080B030204" pitchFamily="18" charset="0"/>
              </a:rPr>
              <a:t>Objective</a:t>
            </a:r>
          </a:p>
          <a:p>
            <a:endParaRPr lang="en-AU" dirty="0">
              <a:latin typeface="Californian FB" panose="0207040306080B030204" pitchFamily="18" charset="0"/>
            </a:endParaRPr>
          </a:p>
          <a:p>
            <a:r>
              <a:rPr lang="en-AU" sz="2400" b="1" dirty="0">
                <a:solidFill>
                  <a:schemeClr val="bg1">
                    <a:lumMod val="50000"/>
                  </a:schemeClr>
                </a:solidFill>
                <a:latin typeface="Californian FB" panose="0207040306080B030204" pitchFamily="18" charset="0"/>
              </a:rPr>
              <a:t>Our</a:t>
            </a:r>
            <a:r>
              <a:rPr lang="en-AU" sz="2400" b="1" dirty="0">
                <a:latin typeface="Californian FB" panose="0207040306080B030204" pitchFamily="18" charset="0"/>
              </a:rPr>
              <a:t> </a:t>
            </a:r>
            <a:r>
              <a:rPr lang="en-AU" sz="2400" dirty="0">
                <a:latin typeface="Californian FB" panose="0207040306080B030204" pitchFamily="18" charset="0"/>
              </a:rPr>
              <a:t>objective is to predict unlabelled data, based on partially labelled </a:t>
            </a:r>
            <a:r>
              <a:rPr lang="en-AU" sz="2400" dirty="0" err="1">
                <a:latin typeface="Californian FB" panose="0207040306080B030204" pitchFamily="18" charset="0"/>
              </a:rPr>
              <a:t>Akt</a:t>
            </a:r>
            <a:r>
              <a:rPr lang="en-AU" sz="2400" dirty="0">
                <a:latin typeface="Californian FB" panose="0207040306080B030204" pitchFamily="18" charset="0"/>
              </a:rPr>
              <a:t> and mTOR</a:t>
            </a:r>
            <a:r>
              <a:rPr lang="en-US" sz="2400" dirty="0">
                <a:latin typeface="Californian FB" panose="0207040306080B030204" pitchFamily="18" charset="0"/>
              </a:rPr>
              <a:t> data. </a:t>
            </a: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7361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739" y="2161996"/>
            <a:ext cx="1953922" cy="523331"/>
          </a:xfrm>
        </p:spPr>
        <p:txBody>
          <a:bodyPr/>
          <a:lstStyle/>
          <a:p>
            <a:r>
              <a:rPr lang="en-US" sz="3600" b="1" dirty="0">
                <a:latin typeface="Californian FB" panose="0207040306080B030204" pitchFamily="18" charset="0"/>
              </a:rPr>
              <a:t>Analysis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E96C9A0-B581-4946-A25F-7363882A66F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7692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CF9FF6-0FA0-42E6-845E-CCBC9392BE83}"/>
              </a:ext>
            </a:extLst>
          </p:cNvPr>
          <p:cNvSpPr/>
          <p:nvPr/>
        </p:nvSpPr>
        <p:spPr>
          <a:xfrm>
            <a:off x="5312780" y="174171"/>
            <a:ext cx="6759476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Description of Data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The given main </a:t>
            </a:r>
            <a:r>
              <a:rPr lang="en-AU" sz="2400" dirty="0" err="1">
                <a:latin typeface="Californian FB" panose="0207040306080B030204" pitchFamily="18" charset="0"/>
              </a:rPr>
              <a:t>phosphoproteomics</a:t>
            </a:r>
            <a:r>
              <a:rPr lang="en-AU" sz="2400" dirty="0">
                <a:latin typeface="Californian FB" panose="0207040306080B030204" pitchFamily="18" charset="0"/>
              </a:rPr>
              <a:t> dataset has 12062 rows and 16 columns. Rows are phosphorylation sites and columns are specific characteristics of each phosphorylation site including: Identifier, </a:t>
            </a:r>
            <a:r>
              <a:rPr lang="en-AU" sz="2400" dirty="0" err="1">
                <a:latin typeface="Californian FB" panose="0207040306080B030204" pitchFamily="18" charset="0"/>
              </a:rPr>
              <a:t>Seq</a:t>
            </a:r>
            <a:r>
              <a:rPr lang="en-AU" sz="2400" dirty="0">
                <a:latin typeface="Californian FB" panose="0207040306080B030204" pitchFamily="18" charset="0"/>
              </a:rPr>
              <a:t> Window, </a:t>
            </a:r>
            <a:r>
              <a:rPr lang="en-GB" sz="2400" dirty="0">
                <a:latin typeface="Californian FB" panose="0207040306080B030204" pitchFamily="18" charset="0"/>
              </a:rPr>
              <a:t>15s, 30s, 1m, 2m, 5m, 10m, 20m, 60m, </a:t>
            </a:r>
            <a:r>
              <a:rPr lang="en-AU" sz="2400" dirty="0" err="1">
                <a:latin typeface="Californian FB" panose="0207040306080B030204" pitchFamily="18" charset="0"/>
              </a:rPr>
              <a:t>Avg</a:t>
            </a:r>
            <a:r>
              <a:rPr lang="en-AU" sz="2400" dirty="0">
                <a:latin typeface="Californian FB" panose="0207040306080B030204" pitchFamily="18" charset="0"/>
              </a:rPr>
              <a:t> Fold, AUC, Ins 1, Ins 2, LY, MK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22 known </a:t>
            </a:r>
            <a:r>
              <a:rPr lang="en-AU" sz="2400" dirty="0" err="1">
                <a:latin typeface="Californian FB" panose="0207040306080B030204" pitchFamily="18" charset="0"/>
              </a:rPr>
              <a:t>Akt</a:t>
            </a:r>
            <a:r>
              <a:rPr lang="en-AU" sz="2400" dirty="0">
                <a:latin typeface="Californian FB" panose="0207040306080B030204" pitchFamily="18" charset="0"/>
              </a:rPr>
              <a:t> substrates were given with there identifiers.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26 known mTOR substrates were given with there identifiers. </a:t>
            </a: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108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739" y="2161996"/>
            <a:ext cx="1953922" cy="523331"/>
          </a:xfrm>
        </p:spPr>
        <p:txBody>
          <a:bodyPr/>
          <a:lstStyle/>
          <a:p>
            <a:r>
              <a:rPr lang="en-US" sz="3600" b="1" dirty="0">
                <a:latin typeface="Californian FB" panose="0207040306080B030204" pitchFamily="18" charset="0"/>
              </a:rPr>
              <a:t>Analysis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E96C9A0-B581-4946-A25F-7363882A66F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7692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CF9FF6-0FA0-42E6-845E-CCBC9392BE83}"/>
              </a:ext>
            </a:extLst>
          </p:cNvPr>
          <p:cNvSpPr/>
          <p:nvPr/>
        </p:nvSpPr>
        <p:spPr>
          <a:xfrm>
            <a:off x="5312780" y="174171"/>
            <a:ext cx="6759476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Feature Extraction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US" altLang="en-AU" sz="2400" dirty="0" err="1">
                <a:latin typeface="Californian FB" panose="0207040306080B030204" pitchFamily="18" charset="0"/>
              </a:rPr>
              <a:t>Seq</a:t>
            </a:r>
            <a:r>
              <a:rPr lang="en-US" altLang="en-AU" sz="2400" dirty="0">
                <a:latin typeface="Californian FB" panose="0207040306080B030204" pitchFamily="18" charset="0"/>
              </a:rPr>
              <a:t> window transformation</a:t>
            </a: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r>
              <a:rPr lang="en-US" altLang="en-AU" sz="2400" dirty="0">
                <a:latin typeface="Californian FB" panose="0207040306080B030204" pitchFamily="18" charset="0"/>
              </a:rPr>
              <a:t>Fitting score </a:t>
            </a:r>
            <a:r>
              <a:rPr lang="en-US" altLang="en-AU" sz="2400" dirty="0" err="1">
                <a:latin typeface="Californian FB" panose="0207040306080B030204" pitchFamily="18" charset="0"/>
              </a:rPr>
              <a:t>extration</a:t>
            </a:r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034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041545" y="3449683"/>
            <a:ext cx="2202398" cy="598714"/>
          </a:xfrm>
        </p:spPr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Evaluation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171BC84-D3CF-4772-9006-F8B0F98D04F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13"/>
          <a:stretch>
            <a:fillRect/>
          </a:stretch>
        </p:blipFill>
        <p:spPr/>
      </p:pic>
      <p:sp>
        <p:nvSpPr>
          <p:cNvPr id="5" name="Rectangle 4">
            <a:extLst/>
          </p:cNvPr>
          <p:cNvSpPr/>
          <p:nvPr/>
        </p:nvSpPr>
        <p:spPr>
          <a:xfrm>
            <a:off x="5312780" y="174171"/>
            <a:ext cx="6759476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Model Evaluation</a:t>
            </a:r>
          </a:p>
          <a:p>
            <a:endParaRPr lang="en-AU" sz="32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Model evaluation results showing GBM and SVM Polynomial are the best models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7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041545" y="3449683"/>
            <a:ext cx="2202398" cy="598714"/>
          </a:xfrm>
        </p:spPr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Evaluation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171BC84-D3CF-4772-9006-F8B0F98D04F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13"/>
          <a:stretch>
            <a:fillRect/>
          </a:stretch>
        </p:blipFill>
        <p:spPr/>
      </p:pic>
      <p:sp>
        <p:nvSpPr>
          <p:cNvPr id="5" name="Rectangle 4">
            <a:extLst/>
          </p:cNvPr>
          <p:cNvSpPr/>
          <p:nvPr/>
        </p:nvSpPr>
        <p:spPr>
          <a:xfrm>
            <a:off x="5312780" y="174171"/>
            <a:ext cx="6759476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Model Build</a:t>
            </a:r>
          </a:p>
          <a:p>
            <a:endParaRPr lang="en-AU" sz="32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Model evaluation results showing GBM and SVM Polynomial are the best models, so</a:t>
            </a:r>
          </a:p>
          <a:p>
            <a:r>
              <a:rPr lang="en-AU" sz="2400" dirty="0">
                <a:latin typeface="Californian FB" panose="0207040306080B030204" pitchFamily="18" charset="0"/>
              </a:rPr>
              <a:t>We built 2 models with different </a:t>
            </a:r>
            <a:r>
              <a:rPr lang="en-AU" sz="2400" dirty="0" err="1">
                <a:latin typeface="Californian FB" panose="0207040306080B030204" pitchFamily="18" charset="0"/>
              </a:rPr>
              <a:t>inbalance</a:t>
            </a:r>
            <a:r>
              <a:rPr lang="en-AU" sz="2400" dirty="0">
                <a:latin typeface="Californian FB" panose="0207040306080B030204" pitchFamily="18" charset="0"/>
              </a:rPr>
              <a:t> technic: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pPr marL="342900" indent="-342900">
              <a:buAutoNum type="arabicParenR"/>
            </a:pPr>
            <a:r>
              <a:rPr lang="en-AU" sz="2400" dirty="0">
                <a:latin typeface="Californian FB" panose="0207040306080B030204" pitchFamily="18" charset="0"/>
              </a:rPr>
              <a:t>SVM – bagging </a:t>
            </a:r>
          </a:p>
          <a:p>
            <a:pPr marL="342900" indent="-342900">
              <a:buAutoNum type="arabicParenR"/>
            </a:pPr>
            <a:r>
              <a:rPr lang="en-AU" sz="2400" dirty="0">
                <a:latin typeface="Californian FB" panose="0207040306080B030204" pitchFamily="18" charset="0"/>
              </a:rPr>
              <a:t>GBM – boosting </a:t>
            </a:r>
          </a:p>
          <a:p>
            <a:pPr marL="342900" indent="-342900">
              <a:buAutoNum type="arabicParenR"/>
            </a:pPr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Adaptive sampling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483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/>
          </p:cNvPr>
          <p:cNvSpPr/>
          <p:nvPr/>
        </p:nvSpPr>
        <p:spPr>
          <a:xfrm>
            <a:off x="5636712" y="174171"/>
            <a:ext cx="6435544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Prediction Outcomes</a:t>
            </a:r>
          </a:p>
          <a:p>
            <a:endParaRPr lang="en-AU" sz="32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Results showing GBM is better model based on accuracy on labelled data, any other</a:t>
            </a:r>
          </a:p>
          <a:p>
            <a:r>
              <a:rPr lang="en-AU" sz="2400" dirty="0">
                <a:latin typeface="Californian FB" panose="0207040306080B030204" pitchFamily="18" charset="0"/>
              </a:rPr>
              <a:t>Validation/evaluation technic??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Threshold of probability value for </a:t>
            </a:r>
            <a:r>
              <a:rPr lang="en-AU" sz="2400" dirty="0" err="1">
                <a:latin typeface="Californian FB" panose="0207040306080B030204" pitchFamily="18" charset="0"/>
              </a:rPr>
              <a:t>Akt</a:t>
            </a:r>
            <a:r>
              <a:rPr lang="en-AU" sz="2400" dirty="0">
                <a:latin typeface="Californian FB" panose="0207040306080B030204" pitchFamily="18" charset="0"/>
              </a:rPr>
              <a:t>: ??? 90% or 80%? Or do we need to consider</a:t>
            </a:r>
          </a:p>
          <a:p>
            <a:r>
              <a:rPr lang="en-AU" sz="2400" dirty="0">
                <a:latin typeface="Californian FB" panose="0207040306080B030204" pitchFamily="18" charset="0"/>
              </a:rPr>
              <a:t>Labelled data ranking?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Threshold of probability value for mTOR: ??? 90% or 80%? Or do we need to consider</a:t>
            </a:r>
          </a:p>
          <a:p>
            <a:r>
              <a:rPr lang="en-AU" sz="2400" dirty="0">
                <a:latin typeface="Californian FB" panose="0207040306080B030204" pitchFamily="18" charset="0"/>
              </a:rPr>
              <a:t>Labelled data ranking?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Based on above threshold, we got ??? </a:t>
            </a:r>
            <a:r>
              <a:rPr lang="en-AU" sz="2400" dirty="0" err="1">
                <a:latin typeface="Californian FB" panose="0207040306080B030204" pitchFamily="18" charset="0"/>
              </a:rPr>
              <a:t>Akt</a:t>
            </a:r>
            <a:r>
              <a:rPr lang="en-AU" sz="2400" dirty="0">
                <a:latin typeface="Californian FB" panose="0207040306080B030204" pitchFamily="18" charset="0"/>
              </a:rPr>
              <a:t>, ??? mTOR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35726" y="5074920"/>
            <a:ext cx="2135609" cy="552994"/>
          </a:xfrm>
        </p:spPr>
        <p:txBody>
          <a:bodyPr/>
          <a:lstStyle/>
          <a:p>
            <a:pPr algn="ctr"/>
            <a:r>
              <a:rPr lang="en-US" sz="3600" dirty="0">
                <a:latin typeface="Californian FB" panose="0207040306080B030204" pitchFamily="18" charset="0"/>
              </a:rPr>
              <a:t>Validation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and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Results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BD4A88-E9E1-4B34-8861-1FF4609C787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5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191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35726" y="5074920"/>
            <a:ext cx="2135609" cy="552994"/>
          </a:xfrm>
        </p:spPr>
        <p:txBody>
          <a:bodyPr/>
          <a:lstStyle/>
          <a:p>
            <a:pPr algn="ctr"/>
            <a:r>
              <a:rPr lang="en-US" sz="3600" dirty="0">
                <a:latin typeface="Californian FB" panose="0207040306080B030204" pitchFamily="18" charset="0"/>
              </a:rPr>
              <a:t>Validation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and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Results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BD4A88-E9E1-4B34-8861-1FF4609C787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543"/>
          <a:stretch>
            <a:fillRect/>
          </a:stretch>
        </p:blipFill>
        <p:spPr/>
      </p:pic>
      <p:sp>
        <p:nvSpPr>
          <p:cNvPr id="4" name="Rectangle 3">
            <a:extLst/>
          </p:cNvPr>
          <p:cNvSpPr/>
          <p:nvPr/>
        </p:nvSpPr>
        <p:spPr>
          <a:xfrm>
            <a:off x="5636712" y="174171"/>
            <a:ext cx="6435544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524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351</Words>
  <Application>Microsoft Office PowerPoint</Application>
  <PresentationFormat>Widescreen</PresentationFormat>
  <Paragraphs>200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华文新魏</vt:lpstr>
      <vt:lpstr>Arial</vt:lpstr>
      <vt:lpstr>Calibri</vt:lpstr>
      <vt:lpstr>Calibri Light</vt:lpstr>
      <vt:lpstr>Californian FB</vt:lpstr>
      <vt:lpstr>Times New Roman</vt:lpstr>
      <vt:lpstr>Trebuchet MS</vt:lpstr>
      <vt:lpstr>Tw Cen MT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2017-10-26T06:13:16Z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